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2"/>
  </p:notesMasterIdLst>
  <p:sldIdLst>
    <p:sldId id="275" r:id="rId2"/>
    <p:sldId id="274" r:id="rId3"/>
    <p:sldId id="273" r:id="rId4"/>
    <p:sldId id="300" r:id="rId5"/>
    <p:sldId id="279" r:id="rId6"/>
    <p:sldId id="280" r:id="rId7"/>
    <p:sldId id="295" r:id="rId8"/>
    <p:sldId id="294" r:id="rId9"/>
    <p:sldId id="293" r:id="rId10"/>
    <p:sldId id="308" r:id="rId11"/>
    <p:sldId id="282" r:id="rId12"/>
    <p:sldId id="304" r:id="rId13"/>
    <p:sldId id="305" r:id="rId14"/>
    <p:sldId id="306" r:id="rId15"/>
    <p:sldId id="307" r:id="rId16"/>
    <p:sldId id="278" r:id="rId17"/>
    <p:sldId id="297" r:id="rId18"/>
    <p:sldId id="296" r:id="rId19"/>
    <p:sldId id="283" r:id="rId20"/>
    <p:sldId id="284" r:id="rId21"/>
    <p:sldId id="303" r:id="rId22"/>
    <p:sldId id="285" r:id="rId23"/>
    <p:sldId id="286" r:id="rId24"/>
    <p:sldId id="298" r:id="rId25"/>
    <p:sldId id="287" r:id="rId26"/>
    <p:sldId id="288" r:id="rId27"/>
    <p:sldId id="289" r:id="rId28"/>
    <p:sldId id="299" r:id="rId29"/>
    <p:sldId id="301" r:id="rId30"/>
    <p:sldId id="292" r:id="rId31"/>
  </p:sldIdLst>
  <p:sldSz cx="9144000" cy="5143500" type="screen16x9"/>
  <p:notesSz cx="6858000" cy="9144000"/>
  <p:embeddedFontLst>
    <p:embeddedFont>
      <p:font typeface="微软雅黑" pitchFamily="34" charset="-122"/>
      <p:regular r:id="rId33"/>
      <p:bold r:id="rId34"/>
    </p:embeddedFont>
    <p:embeddedFont>
      <p:font typeface="Economica" charset="0"/>
      <p:regular r:id="rId35"/>
      <p:bold r:id="rId36"/>
      <p:italic r:id="rId37"/>
      <p:boldItalic r:id="rId38"/>
    </p:embeddedFont>
    <p:embeddedFont>
      <p:font typeface="Open Sans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2" autoAdjust="0"/>
    <p:restoredTop sz="77306" autoAdjust="0"/>
  </p:normalViewPr>
  <p:slideViewPr>
    <p:cSldViewPr snapToGrid="0">
      <p:cViewPr varScale="1">
        <p:scale>
          <a:sx n="72" d="100"/>
          <a:sy n="72" d="100"/>
        </p:scale>
        <p:origin x="-1308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528539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csdn.net/l773575310/article/details/78608640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blog.csdn.net/l773575310/article/details/78632595" TargetMode="Externa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I/O%E6%93%8D%E4%BD%9C/469761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大家好，我是刘亮，我来自乐道待魂项目组。很高兴能参加</a:t>
            </a:r>
            <a:r>
              <a:rPr lang="en-US" altLang="zh-CN" dirty="0" smtClean="0"/>
              <a:t>CGDC</a:t>
            </a:r>
            <a:r>
              <a:rPr lang="zh-CN" altLang="en-US" dirty="0" smtClean="0"/>
              <a:t>，能有机会与大家交流游戏开发的技术与经验。我今天要讲的题目是“待魂优化方案分享”。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3939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CN" altLang="en-US" dirty="0" smtClean="0"/>
              <a:t>标准的</a:t>
            </a:r>
            <a:r>
              <a:rPr lang="en-US" altLang="zh-CN" dirty="0" err="1" smtClean="0"/>
              <a:t>gltf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pbr</a:t>
            </a:r>
            <a:r>
              <a:rPr lang="zh-CN" altLang="en-US" dirty="0" smtClean="0"/>
              <a:t>材质已经非常强大了，可以模拟现实世界中超过</a:t>
            </a:r>
            <a:r>
              <a:rPr lang="en-US" altLang="zh-CN" dirty="0" smtClean="0"/>
              <a:t>90%</a:t>
            </a:r>
            <a:r>
              <a:rPr lang="zh-CN" altLang="en-US" dirty="0" smtClean="0"/>
              <a:t>的效果。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826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Non‐Photorealistic Rendering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受限于移动平台设备性能，我们只在选人界面使用了</a:t>
            </a:r>
            <a:r>
              <a:rPr lang="en-US" altLang="zh-CN" dirty="0" smtClean="0"/>
              <a:t>PBR</a:t>
            </a:r>
            <a:r>
              <a:rPr lang="zh-CN" altLang="en-US" dirty="0" smtClean="0"/>
              <a:t>渲染。游戏内为了追求差异性，待魂选择使用了卡通渲染效果。实现了基本的卡通渲染效果。</a:t>
            </a:r>
            <a:endParaRPr lang="en-US" altLang="zh-CN" dirty="0" smtClean="0"/>
          </a:p>
          <a:p>
            <a:r>
              <a:rPr lang="zh-CN" altLang="en-US" dirty="0" smtClean="0"/>
              <a:t>其中轮廓线通过顶点与摄像机的距离来控制，使用了一个近小远大的函数来控制轮廓的粗细。从而保证远处不会太细，近处也不会太粗。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7563588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基于观察角度和表面法线。即视角方向和表面法线点乘结果判断（接近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，表示面接近垂直与视角）。</a:t>
            </a:r>
          </a:p>
          <a:p>
            <a:pPr latinLnBrk="1"/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过程式几何。两个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Pass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：第一个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Pass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渲染背面并且让轮廓可见（顶点外扩）；第二个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Pass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正常渲染正面。适应于大多数表面平滑的模型，不适合立方体等平整模型。</a:t>
            </a:r>
          </a:p>
          <a:p>
            <a:pPr latinLnBrk="1"/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基于图像处理。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  <a:t>直接用算子判断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和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4"/>
              </a:rPr>
              <a:t>使用深度和法线纹理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</a:t>
            </a:r>
            <a:endParaRPr lang="en-US" altLang="zh-CN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latinLnBrk="1"/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基于轮廓边。相邻两个三角是否一个面向视角，另一个背向视角，就是边。即 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(n</a:t>
            </a:r>
            <a:r>
              <a:rPr lang="en-US" altLang="zh-CN" sz="1100" b="0" i="0" u="none" strike="noStrike" cap="none" baseline="-2500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·v &gt; 0) ≠ (n</a:t>
            </a:r>
            <a:r>
              <a:rPr lang="en-US" altLang="zh-CN" sz="1100" b="0" i="0" u="none" strike="noStrike" cap="none" baseline="-2500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·v &gt; 0)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43832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CN" altLang="en-US" dirty="0" smtClean="0"/>
              <a:t>核心理念是映射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653334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通过判断不同光照下漫反射值，使用不同的渲染纹理。纹理组成一个色调艺术映射（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Tonal Art Map, TAM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）。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7792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68834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dirty="0" smtClean="0"/>
              <a:t>刚才我们讲了</a:t>
            </a:r>
            <a:r>
              <a:rPr lang="en-US" altLang="zh-CN" dirty="0" err="1" smtClean="0"/>
              <a:t>pbr</a:t>
            </a:r>
            <a:r>
              <a:rPr lang="zh-CN" altLang="en-US" dirty="0" smtClean="0"/>
              <a:t>和卡通渲染，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5373905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CN" altLang="en-US" dirty="0" smtClean="0"/>
              <a:t>这是</a:t>
            </a:r>
            <a:r>
              <a:rPr lang="en-US" altLang="zh-CN" dirty="0" err="1" smtClean="0"/>
              <a:t>pbr</a:t>
            </a:r>
            <a:r>
              <a:rPr lang="zh-CN" altLang="en-US" dirty="0" smtClean="0"/>
              <a:t>的</a:t>
            </a:r>
            <a:r>
              <a:rPr lang="en-US" altLang="zh-CN" dirty="0" err="1" smtClean="0"/>
              <a:t>shader</a:t>
            </a:r>
            <a:r>
              <a:rPr lang="en-US" altLang="zh-CN" dirty="0" smtClean="0"/>
              <a:t>, </a:t>
            </a:r>
            <a:r>
              <a:rPr lang="zh-CN" altLang="en-US" dirty="0" smtClean="0"/>
              <a:t>其中存在大量的宏定义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06667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dirty="0" smtClean="0"/>
              <a:t>刚才我们讲了</a:t>
            </a:r>
            <a:r>
              <a:rPr lang="en-US" altLang="zh-CN" dirty="0" err="1" smtClean="0"/>
              <a:t>pbr</a:t>
            </a:r>
            <a:r>
              <a:rPr lang="zh-CN" altLang="en-US" dirty="0" smtClean="0"/>
              <a:t>和卡通渲染，其中存在着大量的宏定义。</a:t>
            </a:r>
            <a:endParaRPr lang="en-US" altLang="zh-CN" dirty="0" smtClean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CN" dirty="0" smtClean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CN" dirty="0" smtClean="0"/>
              <a:t>Unity</a:t>
            </a:r>
            <a:r>
              <a:rPr lang="en-US" altLang="zh-CN" baseline="0" dirty="0" smtClean="0"/>
              <a:t> </a:t>
            </a:r>
            <a:r>
              <a:rPr lang="en-US" altLang="zh-CN" baseline="0" dirty="0" err="1" smtClean="0"/>
              <a:t>shader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不用的参数可以不设置，是通过宏定义实现的还是通过参数默认值实现的</a:t>
            </a:r>
            <a:r>
              <a:rPr lang="en-US" altLang="zh-CN" baseline="0" dirty="0" smtClean="0"/>
              <a:t>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36477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待魂的内存占用主要有四个部分组成，声音资源、动画文件、模型资源、纹理贴图。其中声音资源、动画文件数据位于内存中。可以通过内存映射把内存使用量降到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0M</a:t>
            </a:r>
            <a:r>
              <a:rPr lang="en-US" altLang="zh-CN" sz="1100" baseline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内存映射文件，把硬盘上文件映射到物理内存，然后操作这块物理内存就是在操作实际的硬盘空间，不需要经过内核态传递。，不必再对文件执行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  <a:t>I/O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  <a:t>操作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，使得内存映射文件在处理大数据量的文件时能起到相当重要的作用</a:t>
            </a:r>
            <a:endParaRPr lang="en-US" altLang="zh-CN" sz="1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9594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zh-CN" altLang="en-US" sz="11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这是今天我想跟大家分享的内容概要。总共有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个部分。</a:t>
            </a:r>
            <a:endParaRPr lang="en-US" altLang="zh-CN" sz="1100" b="0" i="0" u="none" strike="noStrike" cap="none" dirty="0" smtClea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zh-CN" altLang="en-US" sz="11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首先是游戏简介，我会向大家简单介绍一下我们的游戏侍魂，然后是渲染效果优化，介绍下对待魂游戏的渲染效果提升比较大的一些渲染技术。接着分享一下我们在游戏性能优化方面的一些工作，比如内存优化、渲染性能优化，能耗优化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3437752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CN" altLang="en-US" dirty="0" smtClean="0"/>
              <a:t>当游戏需要配置的数据比较少的时候，我们一般选择使用</a:t>
            </a:r>
            <a:r>
              <a:rPr lang="en-US" altLang="zh-CN" dirty="0" smtClean="0"/>
              <a:t>xml</a:t>
            </a:r>
            <a:r>
              <a:rPr lang="zh-CN" altLang="en-US" dirty="0" smtClean="0"/>
              <a:t>或者</a:t>
            </a:r>
            <a:r>
              <a:rPr lang="en-US" altLang="zh-CN" dirty="0" err="1" smtClean="0"/>
              <a:t>json</a:t>
            </a:r>
            <a:r>
              <a:rPr lang="en-US" altLang="zh-CN" dirty="0" smtClean="0"/>
              <a:t>.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但是像待魂这种</a:t>
            </a:r>
            <a:r>
              <a:rPr lang="en-US" altLang="zh-CN" baseline="0" dirty="0" smtClean="0"/>
              <a:t>RPG</a:t>
            </a:r>
            <a:r>
              <a:rPr lang="zh-CN" altLang="en-US" baseline="0" dirty="0" smtClean="0"/>
              <a:t>游戏，配置表特别多，数据全部加载的话，内存大概有</a:t>
            </a:r>
            <a:r>
              <a:rPr lang="en-US" altLang="zh-CN" baseline="0" dirty="0" smtClean="0"/>
              <a:t>30-40M</a:t>
            </a:r>
            <a:r>
              <a:rPr lang="zh-CN" altLang="en-US" baseline="0" dirty="0" smtClean="0"/>
              <a:t>左右。而且加载解析时间较长，大概有</a:t>
            </a:r>
            <a:r>
              <a:rPr lang="en-US" altLang="zh-CN" baseline="0" dirty="0" smtClean="0"/>
              <a:t>4S</a:t>
            </a:r>
            <a:r>
              <a:rPr lang="zh-CN" altLang="en-US" baseline="0" dirty="0" smtClean="0"/>
              <a:t>多，降低了游戏启动速度。影响用户体验。</a:t>
            </a:r>
            <a:endParaRPr lang="en-US" altLang="zh-CN" baseline="0" dirty="0" smtClean="0"/>
          </a:p>
          <a:p>
            <a:pPr marL="139700" indent="0">
              <a:buNone/>
            </a:pPr>
            <a:r>
              <a:rPr lang="zh-CN" altLang="en-US" baseline="0" dirty="0" smtClean="0"/>
              <a:t>我们就对此做了优化，使用了叫</a:t>
            </a:r>
            <a:r>
              <a:rPr lang="en-US" altLang="zh-CN" baseline="0" dirty="0" err="1" smtClean="0"/>
              <a:t>Gbeans</a:t>
            </a:r>
            <a:r>
              <a:rPr lang="zh-CN" altLang="en-US" baseline="0" dirty="0" smtClean="0"/>
              <a:t>的配表方案。使用</a:t>
            </a:r>
            <a:r>
              <a:rPr lang="en-US" altLang="zh-CN" baseline="0" dirty="0" smtClean="0"/>
              <a:t>Excel</a:t>
            </a:r>
            <a:r>
              <a:rPr lang="zh-CN" altLang="en-US" baseline="0" dirty="0" smtClean="0"/>
              <a:t>做为做主要配表工具，程序通过字段类型配置文件和</a:t>
            </a:r>
            <a:r>
              <a:rPr lang="en-US" altLang="zh-CN" baseline="0" dirty="0" smtClean="0"/>
              <a:t>Excel</a:t>
            </a:r>
            <a:r>
              <a:rPr lang="zh-CN" altLang="en-US" baseline="0" dirty="0" smtClean="0"/>
              <a:t>中数据，非常类似于数据库。最后生成</a:t>
            </a:r>
            <a:r>
              <a:rPr lang="en-US" altLang="zh-CN" baseline="0" dirty="0" smtClean="0"/>
              <a:t>Bin</a:t>
            </a:r>
            <a:r>
              <a:rPr lang="zh-CN" altLang="en-US" baseline="0" dirty="0" smtClean="0"/>
              <a:t>文件和代码文件。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5686651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CN" altLang="en-US" dirty="0" smtClean="0"/>
              <a:t>当游戏需要配置的数据比较少的时候，我们一般选择使用</a:t>
            </a:r>
            <a:r>
              <a:rPr lang="en-US" altLang="zh-CN" dirty="0" smtClean="0"/>
              <a:t>xml</a:t>
            </a:r>
            <a:r>
              <a:rPr lang="zh-CN" altLang="en-US" dirty="0" smtClean="0"/>
              <a:t>或者</a:t>
            </a:r>
            <a:r>
              <a:rPr lang="en-US" altLang="zh-CN" dirty="0" err="1" smtClean="0"/>
              <a:t>json</a:t>
            </a:r>
            <a:r>
              <a:rPr lang="en-US" altLang="zh-CN" dirty="0" smtClean="0"/>
              <a:t>.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但是像待魂这种</a:t>
            </a:r>
            <a:r>
              <a:rPr lang="en-US" altLang="zh-CN" baseline="0" dirty="0" smtClean="0"/>
              <a:t>RPG</a:t>
            </a:r>
            <a:r>
              <a:rPr lang="zh-CN" altLang="en-US" baseline="0" dirty="0" smtClean="0"/>
              <a:t>游戏，配置表特别多，数据全部加载的话，内存大概有</a:t>
            </a:r>
            <a:r>
              <a:rPr lang="en-US" altLang="zh-CN" baseline="0" dirty="0" smtClean="0"/>
              <a:t>30-40M</a:t>
            </a:r>
            <a:r>
              <a:rPr lang="zh-CN" altLang="en-US" baseline="0" dirty="0" smtClean="0"/>
              <a:t>左右。而且加载解析时间较长，大概有</a:t>
            </a:r>
            <a:r>
              <a:rPr lang="en-US" altLang="zh-CN" baseline="0" dirty="0" smtClean="0"/>
              <a:t>4S</a:t>
            </a:r>
            <a:r>
              <a:rPr lang="zh-CN" altLang="en-US" baseline="0" dirty="0" smtClean="0"/>
              <a:t>多，降低了游戏启动速度。影响用户体验。</a:t>
            </a:r>
            <a:endParaRPr lang="en-US" altLang="zh-CN" baseline="0" dirty="0" smtClean="0"/>
          </a:p>
          <a:p>
            <a:pPr marL="139700" indent="0">
              <a:buNone/>
            </a:pPr>
            <a:r>
              <a:rPr lang="zh-CN" altLang="en-US" baseline="0" dirty="0" smtClean="0"/>
              <a:t>我们就对此做了优化，使用了叫</a:t>
            </a:r>
            <a:r>
              <a:rPr lang="en-US" altLang="zh-CN" baseline="0" dirty="0" err="1" smtClean="0"/>
              <a:t>Gbeans</a:t>
            </a:r>
            <a:r>
              <a:rPr lang="zh-CN" altLang="en-US" baseline="0" dirty="0" smtClean="0"/>
              <a:t>的配表方案。使用</a:t>
            </a:r>
            <a:r>
              <a:rPr lang="en-US" altLang="zh-CN" baseline="0" dirty="0" smtClean="0"/>
              <a:t>Excel</a:t>
            </a:r>
            <a:r>
              <a:rPr lang="zh-CN" altLang="en-US" baseline="0" dirty="0" smtClean="0"/>
              <a:t>做为做主要配表工具，程序通过字段类型配置文件和</a:t>
            </a:r>
            <a:r>
              <a:rPr lang="en-US" altLang="zh-CN" baseline="0" dirty="0" smtClean="0"/>
              <a:t>Excel</a:t>
            </a:r>
            <a:r>
              <a:rPr lang="zh-CN" altLang="en-US" baseline="0" dirty="0" smtClean="0"/>
              <a:t>中数据，非常类似于数据库。最后生成</a:t>
            </a:r>
            <a:r>
              <a:rPr lang="en-US" altLang="zh-CN" baseline="0" dirty="0" smtClean="0"/>
              <a:t>Bin</a:t>
            </a:r>
            <a:r>
              <a:rPr lang="zh-CN" altLang="en-US" baseline="0" dirty="0" smtClean="0"/>
              <a:t>文件和代码文件。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0957398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软件遮挡剔除还可以拿来做</a:t>
            </a:r>
            <a:r>
              <a:rPr lang="en-US" altLang="zh-CN" dirty="0" smtClean="0"/>
              <a:t>Tile Based Lighting,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从而辅助实现 </a:t>
            </a:r>
            <a:r>
              <a:rPr lang="en-US" altLang="zh-CN" baseline="0" dirty="0" smtClean="0"/>
              <a:t>Forward+</a:t>
            </a:r>
            <a:r>
              <a:rPr lang="zh-CN" altLang="en-US" baseline="0" dirty="0" smtClean="0"/>
              <a:t>框架。</a:t>
            </a:r>
            <a:endParaRPr lang="en-US" altLang="zh-CN" baseline="0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aseline="0" dirty="0" err="1" smtClean="0"/>
              <a:t>Opengles</a:t>
            </a:r>
            <a:r>
              <a:rPr lang="en-US" altLang="zh-CN" baseline="0" dirty="0" smtClean="0"/>
              <a:t> 3.1 </a:t>
            </a:r>
            <a:r>
              <a:rPr lang="zh-CN" altLang="en-US" baseline="0" dirty="0" smtClean="0"/>
              <a:t>支持 </a:t>
            </a:r>
            <a:r>
              <a:rPr lang="en-US" altLang="zh-CN" baseline="0" dirty="0" smtClean="0"/>
              <a:t>Compute </a:t>
            </a:r>
            <a:r>
              <a:rPr lang="en-US" altLang="zh-CN" baseline="0" dirty="0" err="1" smtClean="0"/>
              <a:t>Shader</a:t>
            </a:r>
            <a:endParaRPr lang="en-US" altLang="zh-CN" baseline="0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aseline="0" dirty="0" smtClean="0"/>
              <a:t>遮挡剔除并不适合所有场景！室内或有较多遮挡物体是比较合适， 而如果在一个场景中，你站在山顶，俯视大地，遮挡基本上无用。  </a:t>
            </a:r>
            <a:r>
              <a:rPr lang="en-US" altLang="zh-CN" baseline="0" dirty="0" smtClean="0"/>
              <a:t>2.5D</a:t>
            </a:r>
            <a:r>
              <a:rPr lang="zh-CN" altLang="en-US" baseline="0" dirty="0" smtClean="0"/>
              <a:t>视角也基本无用。</a:t>
            </a:r>
            <a:endParaRPr lang="en-US" altLang="zh-CN" baseline="0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baseline="0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661512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UI</a:t>
            </a:r>
            <a:r>
              <a:rPr lang="zh-CN" altLang="en-US" dirty="0" smtClean="0"/>
              <a:t>渲染批次会控制到 </a:t>
            </a:r>
            <a:r>
              <a:rPr lang="en-US" altLang="zh-CN" dirty="0" smtClean="0"/>
              <a:t>30</a:t>
            </a:r>
            <a:r>
              <a:rPr lang="zh-CN" altLang="en-US" dirty="0" smtClean="0"/>
              <a:t>帧以内。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43391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43578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机器性能提升的同时，分辨提升更多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/>
          </a:p>
          <a:p>
            <a:r>
              <a:rPr lang="zh-CN" altLang="en-US" dirty="0" smtClean="0"/>
              <a:t>延迟渲染自由性低、想同时支持</a:t>
            </a:r>
            <a:r>
              <a:rPr lang="en-US" altLang="zh-CN" dirty="0" err="1" smtClean="0"/>
              <a:t>Metalic</a:t>
            </a:r>
            <a:r>
              <a:rPr lang="en-US" altLang="zh-CN" dirty="0" smtClean="0"/>
              <a:t> Roughness </a:t>
            </a:r>
            <a:r>
              <a:rPr lang="zh-CN" altLang="en-US" dirty="0" smtClean="0"/>
              <a:t>与 </a:t>
            </a:r>
            <a:r>
              <a:rPr lang="en-US" altLang="zh-CN" dirty="0" smtClean="0"/>
              <a:t>Metal glossiness</a:t>
            </a:r>
            <a:r>
              <a:rPr lang="zh-CN" altLang="en-US" dirty="0" smtClean="0"/>
              <a:t>两套标准、</a:t>
            </a:r>
            <a:r>
              <a:rPr lang="en-US" altLang="zh-CN" dirty="0" smtClean="0"/>
              <a:t>2D</a:t>
            </a:r>
            <a:r>
              <a:rPr lang="zh-CN" altLang="en-US" dirty="0" smtClean="0"/>
              <a:t>游戏不需要延迟渲染。可以通过软件</a:t>
            </a:r>
            <a:r>
              <a:rPr lang="en-US" altLang="zh-CN" dirty="0" err="1" smtClean="0"/>
              <a:t>TileBasedLighting</a:t>
            </a:r>
            <a:r>
              <a:rPr lang="en-US" altLang="zh-CN" dirty="0" smtClean="0"/>
              <a:t> </a:t>
            </a:r>
            <a:r>
              <a:rPr lang="zh-CN" altLang="en-US" dirty="0" smtClean="0"/>
              <a:t>实现</a:t>
            </a:r>
            <a:r>
              <a:rPr lang="en-US" altLang="zh-CN" dirty="0" smtClean="0"/>
              <a:t>Forward+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。 </a:t>
            </a:r>
            <a:endParaRPr lang="en-US" altLang="zh-CN" dirty="0" smtClean="0"/>
          </a:p>
          <a:p>
            <a:endParaRPr lang="en-US" altLang="zh-CN" dirty="0" smtClean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zh-CN" altLang="en-US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降低渲染目标大小</a:t>
            </a:r>
            <a:r>
              <a:rPr lang="zh-CN" altLang="en-US" baseline="0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/>
              <a:t>1.0</a:t>
            </a:r>
            <a:r>
              <a:rPr lang="zh-CN" altLang="en-US" dirty="0" smtClean="0"/>
              <a:t>、</a:t>
            </a:r>
            <a:r>
              <a:rPr lang="en-US" altLang="zh-CN" dirty="0" smtClean="0"/>
              <a:t>0.9</a:t>
            </a:r>
            <a:r>
              <a:rPr lang="zh-CN" altLang="en-US" dirty="0" smtClean="0"/>
              <a:t>、</a:t>
            </a:r>
            <a:r>
              <a:rPr lang="en-US" altLang="zh-CN" dirty="0" smtClean="0"/>
              <a:t>0.8</a:t>
            </a:r>
            <a:r>
              <a:rPr lang="zh-CN" altLang="en-US" dirty="0" smtClean="0"/>
              <a:t>、</a:t>
            </a:r>
            <a:r>
              <a:rPr lang="en-US" altLang="zh-CN" dirty="0" smtClean="0"/>
              <a:t>0.7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47115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像素填充优化</a:t>
            </a:r>
            <a:endParaRPr lang="en-US" altLang="zh-CN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smtClean="0"/>
              <a:t>reduce the pixel overdraws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特效一般由 各种</a:t>
            </a:r>
            <a:r>
              <a:rPr lang="en-US" altLang="zh-CN" dirty="0" smtClean="0"/>
              <a:t>2d,3d</a:t>
            </a:r>
            <a:r>
              <a:rPr lang="zh-CN" altLang="en-US" dirty="0" smtClean="0"/>
              <a:t>精灵片、条带、 组成！面数少、材质简单</a:t>
            </a:r>
            <a:r>
              <a:rPr lang="en-US" altLang="zh-CN" dirty="0" smtClean="0"/>
              <a:t>;</a:t>
            </a:r>
            <a:r>
              <a:rPr lang="zh-CN" altLang="en-US" dirty="0" smtClean="0"/>
              <a:t>很容易进行批次合并。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7124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CN" altLang="en-US" dirty="0" smtClean="0"/>
              <a:t>手游的开发不仅要追求帧率还要注意功耗，</a:t>
            </a:r>
            <a:endParaRPr lang="en-US" altLang="zh-CN" dirty="0" smtClean="0"/>
          </a:p>
          <a:p>
            <a:pPr marL="139700" indent="0">
              <a:buNone/>
            </a:pPr>
            <a:r>
              <a:rPr lang="zh-CN" altLang="en-US" dirty="0" smtClean="0"/>
              <a:t>限帧不是所有游戏类型都适合，基于物理模拟的游戏对帧率要求较高</a:t>
            </a:r>
            <a:r>
              <a:rPr lang="en-US" altLang="zh-CN" dirty="0" smtClean="0"/>
              <a:t>;</a:t>
            </a:r>
            <a:r>
              <a:rPr lang="zh-CN" altLang="en-US" dirty="0" smtClean="0"/>
              <a:t>不过待魂这种项目限制帧率是没有问题的。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56301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CN" altLang="en-US" dirty="0" smtClean="0"/>
              <a:t>在游戏性能优化的过程中，我认为解决问题还是比较简单的。重要的还是如何发现问题，定位问题。一定要善于使用工具。</a:t>
            </a:r>
            <a:endParaRPr lang="en-US" altLang="zh-CN" dirty="0" smtClean="0"/>
          </a:p>
          <a:p>
            <a:pPr marL="139700" indent="0">
              <a:buNone/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0556301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游戏实景视频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3775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我们先看一下游戏简介。待魂是由</a:t>
            </a:r>
            <a:r>
              <a:rPr lang="en-US" altLang="zh-CN" dirty="0" smtClean="0"/>
              <a:t>SNK</a:t>
            </a:r>
            <a:r>
              <a:rPr lang="zh-CN" altLang="en-US" dirty="0" smtClean="0"/>
              <a:t>授权，由我们乐道互动研发的一款</a:t>
            </a:r>
            <a:r>
              <a:rPr lang="en-US" altLang="zh-CN" dirty="0" smtClean="0"/>
              <a:t>ARPG</a:t>
            </a:r>
            <a:r>
              <a:rPr lang="zh-CN" altLang="en-US" dirty="0" smtClean="0"/>
              <a:t>手游。游戏使用了我们自主研发的</a:t>
            </a:r>
            <a:r>
              <a:rPr lang="en-US" altLang="zh-CN" dirty="0" smtClean="0"/>
              <a:t>3D</a:t>
            </a:r>
            <a:r>
              <a:rPr lang="zh-CN" altLang="en-US" dirty="0" smtClean="0"/>
              <a:t>引擎。整个游戏是以武士道文化为核心，打击感强烈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我们还是看一个视频来更好的了解待魂游戏吧。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3323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Ok,</a:t>
            </a:r>
            <a:r>
              <a:rPr lang="zh-CN" altLang="en-US" dirty="0" smtClean="0"/>
              <a:t>今天的分享就到这里。主要讲了 </a:t>
            </a:r>
            <a:r>
              <a:rPr lang="en-US" altLang="zh-CN" dirty="0" err="1" smtClean="0"/>
              <a:t>pbr</a:t>
            </a:r>
            <a:r>
              <a:rPr lang="en-US" altLang="zh-CN" dirty="0" smtClean="0"/>
              <a:t>,</a:t>
            </a:r>
            <a:r>
              <a:rPr lang="zh-CN" altLang="en-US" dirty="0" smtClean="0"/>
              <a:t>内存映射，配置表优化</a:t>
            </a:r>
            <a:r>
              <a:rPr lang="zh-CN" altLang="en-US" baseline="0" dirty="0" smtClean="0"/>
              <a:t> 和性能优化几个方面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大家有什么问题吗？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3084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待魂视频介绍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586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对于游戏开发来说，游戏渲染效果是非常非常重要的。一个游戏给予玩家第一感觉特别重要，而第一感觉好坏，画质起了关键性的作用。</a:t>
            </a:r>
            <a:endParaRPr lang="en-US" altLang="zh-CN" dirty="0" smtClean="0"/>
          </a:p>
          <a:p>
            <a:r>
              <a:rPr lang="zh-CN" altLang="en-US" dirty="0" smtClean="0"/>
              <a:t>对于游戏的画质起关键作用的技术呢，我感觉第一应该是全局</a:t>
            </a:r>
            <a:r>
              <a:rPr lang="en-US" altLang="zh-CN" dirty="0" smtClean="0"/>
              <a:t>GI</a:t>
            </a:r>
            <a:r>
              <a:rPr lang="zh-CN" altLang="en-US" dirty="0" smtClean="0"/>
              <a:t>，在手游戏中我们一般使用静态</a:t>
            </a:r>
            <a:r>
              <a:rPr lang="en-US" altLang="zh-CN" dirty="0" smtClean="0"/>
              <a:t>GI</a:t>
            </a:r>
            <a:r>
              <a:rPr lang="zh-CN" altLang="en-US" dirty="0" smtClean="0"/>
              <a:t>，也就是光照图。因为大家一般会使用 </a:t>
            </a:r>
            <a:r>
              <a:rPr lang="en-US" altLang="zh-CN" dirty="0" err="1" smtClean="0"/>
              <a:t>Lightmass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Englighten</a:t>
            </a:r>
            <a:r>
              <a:rPr lang="en-US" altLang="zh-CN" dirty="0" smtClean="0"/>
              <a:t>,</a:t>
            </a:r>
            <a:r>
              <a:rPr lang="en-US" altLang="zh-CN" baseline="0" dirty="0" smtClean="0"/>
              <a:t> </a:t>
            </a:r>
            <a:r>
              <a:rPr lang="en-US" altLang="zh-CN" baseline="0" dirty="0" err="1" smtClean="0"/>
              <a:t>Beaster</a:t>
            </a:r>
            <a:r>
              <a:rPr lang="zh-CN" altLang="en-US" baseline="0" dirty="0" smtClean="0"/>
              <a:t>这些第三方件，所以这里我们就不说了。</a:t>
            </a:r>
            <a:endParaRPr lang="en-US" altLang="zh-CN" baseline="0" dirty="0" smtClean="0"/>
          </a:p>
          <a:p>
            <a:r>
              <a:rPr lang="zh-CN" altLang="en-US" baseline="0" dirty="0" smtClean="0"/>
              <a:t>目前主流游戏为了吸引玩家，都会把选人界面，英雄、佣兵、展示界面做的很高大上，游戏内受限于效率，使用更高效的材质。我们待魂也是这样，主要使用了两种类型的材质，选人界面或者说角色显示界面使用基于</a:t>
            </a:r>
            <a:r>
              <a:rPr lang="en-US" altLang="zh-CN" baseline="0" dirty="0" err="1" smtClean="0"/>
              <a:t>gltf</a:t>
            </a:r>
            <a:r>
              <a:rPr lang="zh-CN" altLang="en-US" baseline="0" dirty="0" smtClean="0"/>
              <a:t>的</a:t>
            </a:r>
            <a:r>
              <a:rPr lang="en-US" altLang="zh-CN" baseline="0" dirty="0" err="1" smtClean="0"/>
              <a:t>pbr</a:t>
            </a:r>
            <a:r>
              <a:rPr lang="en-US" altLang="zh-CN" baseline="0" dirty="0" smtClean="0"/>
              <a:t>, </a:t>
            </a:r>
            <a:r>
              <a:rPr lang="zh-CN" altLang="en-US" baseline="0" dirty="0" smtClean="0"/>
              <a:t>在游戏内呢，我们为了追求差异性，使用了卡通渲染效果。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0095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altLang="zh-CN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glTF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1.0   2015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年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10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月发布</a:t>
            </a:r>
            <a:endParaRPr lang="en-US" altLang="zh-CN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CN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glTF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目前最新版本为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2.0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已于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2017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年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6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月正式发布。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Pbr</a:t>
            </a:r>
            <a:r>
              <a:rPr lang="zh-CN" altLang="en-US" dirty="0" smtClean="0"/>
              <a:t>的最大优点就是这个是一个广泛支持的标准，具有丰富的资源，各种各样的开发文档与说明。能够获取各方面的支持；可以很快速的理解学习基于</a:t>
            </a:r>
            <a:r>
              <a:rPr lang="en-US" altLang="zh-CN" dirty="0" err="1" smtClean="0"/>
              <a:t>Metalic</a:t>
            </a:r>
            <a:r>
              <a:rPr lang="en-US" altLang="zh-CN" dirty="0" smtClean="0"/>
              <a:t> Roughness</a:t>
            </a:r>
            <a:r>
              <a:rPr lang="zh-CN" altLang="en-US" dirty="0" smtClean="0"/>
              <a:t>标准的</a:t>
            </a:r>
            <a:r>
              <a:rPr lang="en-US" altLang="zh-CN" dirty="0" smtClean="0"/>
              <a:t>PBR</a:t>
            </a:r>
            <a:r>
              <a:rPr lang="zh-CN" altLang="en-US" dirty="0" smtClean="0"/>
              <a:t>原理。 </a:t>
            </a:r>
            <a:endParaRPr lang="en-US" altLang="zh-CN" dirty="0" smtClean="0"/>
          </a:p>
          <a:p>
            <a:r>
              <a:rPr lang="zh-CN" altLang="en-US" dirty="0" smtClean="0"/>
              <a:t>还有就是，很好的进行程序与美术的责任划分，如果我们得到的效果不够漂亮，不美，一定是美术的问题。效率才是程序的问题</a:t>
            </a:r>
            <a:endParaRPr lang="en-US" altLang="zh-CN" dirty="0" smtClean="0"/>
          </a:p>
          <a:p>
            <a:r>
              <a:rPr lang="zh-CN" altLang="en-US" dirty="0" smtClean="0"/>
              <a:t>连贯一致的工作流，无论是</a:t>
            </a:r>
            <a:r>
              <a:rPr lang="en-US" altLang="zh-CN" dirty="0" smtClean="0"/>
              <a:t>Max Maya Blender</a:t>
            </a:r>
            <a:r>
              <a:rPr lang="zh-CN" altLang="en-US" dirty="0" smtClean="0"/>
              <a:t>，都很好的支持了</a:t>
            </a:r>
            <a:r>
              <a:rPr lang="en-US" altLang="zh-CN" dirty="0" err="1" smtClean="0"/>
              <a:t>gltf</a:t>
            </a:r>
            <a:r>
              <a:rPr lang="zh-CN" altLang="en-US" dirty="0" smtClean="0"/>
              <a:t>的编辑，并能在</a:t>
            </a:r>
            <a:r>
              <a:rPr lang="en-US" altLang="zh-CN" dirty="0" smtClean="0"/>
              <a:t>unity unreal </a:t>
            </a:r>
            <a:r>
              <a:rPr lang="zh-CN" altLang="en-US" dirty="0" smtClean="0"/>
              <a:t>各引擎中得到几乎一致的效果。</a:t>
            </a:r>
          </a:p>
          <a:p>
            <a:pPr marL="13970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9574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Gltf</a:t>
            </a:r>
            <a:r>
              <a:rPr lang="zh-CN" altLang="en-US" dirty="0" smtClean="0"/>
              <a:t>相当于图片界面的</a:t>
            </a:r>
            <a:r>
              <a:rPr lang="en-US" altLang="zh-CN" dirty="0" smtClean="0"/>
              <a:t>JPEG</a:t>
            </a:r>
            <a:r>
              <a:rPr lang="zh-CN" altLang="en-US" dirty="0" smtClean="0"/>
              <a:t>。比如说声音的标准是</a:t>
            </a:r>
            <a:r>
              <a:rPr lang="en-US" altLang="zh-CN" dirty="0" smtClean="0"/>
              <a:t>MP3, </a:t>
            </a:r>
            <a:r>
              <a:rPr lang="zh-CN" altLang="en-US" dirty="0" smtClean="0"/>
              <a:t>视频的标准</a:t>
            </a:r>
            <a:r>
              <a:rPr lang="en-US" altLang="zh-CN" dirty="0" smtClean="0"/>
              <a:t>H.264, H.265, VP8,</a:t>
            </a:r>
            <a:r>
              <a:rPr lang="en-US" altLang="zh-CN" baseline="0" dirty="0" smtClean="0"/>
              <a:t> VP8</a:t>
            </a:r>
            <a:r>
              <a:rPr lang="zh-CN" altLang="en-US" baseline="0" dirty="0" smtClean="0"/>
              <a:t>这种， 图片格式呢，比如</a:t>
            </a:r>
            <a:r>
              <a:rPr lang="en-US" altLang="zh-CN" baseline="0" dirty="0" smtClean="0"/>
              <a:t>JPEG</a:t>
            </a:r>
            <a:r>
              <a:rPr lang="zh-CN" altLang="en-US" baseline="0" dirty="0" smtClean="0"/>
              <a:t>，</a:t>
            </a:r>
            <a:r>
              <a:rPr lang="en-US" altLang="zh-CN" baseline="0" dirty="0" smtClean="0"/>
              <a:t>PNG</a:t>
            </a:r>
            <a:r>
              <a:rPr lang="zh-CN" altLang="en-US" baseline="0" dirty="0" smtClean="0"/>
              <a:t>这些。</a:t>
            </a:r>
            <a:endParaRPr lang="en-US" altLang="zh-CN" baseline="0" dirty="0" smtClean="0"/>
          </a:p>
          <a:p>
            <a:r>
              <a:rPr lang="zh-CN" altLang="en-US" baseline="0" dirty="0" smtClean="0"/>
              <a:t>历史上出现过的</a:t>
            </a:r>
            <a:r>
              <a:rPr lang="en-US" altLang="zh-CN" baseline="0" dirty="0" smtClean="0"/>
              <a:t>3D</a:t>
            </a:r>
            <a:r>
              <a:rPr lang="zh-CN" altLang="en-US" baseline="0" dirty="0" smtClean="0"/>
              <a:t>格式也比较多，比如 </a:t>
            </a:r>
            <a:r>
              <a:rPr lang="en-US" altLang="zh-CN" baseline="0" dirty="0" err="1" smtClean="0"/>
              <a:t>Collada,obj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现在最广泛使用的应该是</a:t>
            </a:r>
            <a:r>
              <a:rPr lang="en-US" altLang="zh-CN" baseline="0" dirty="0" err="1" smtClean="0"/>
              <a:t>Fbx</a:t>
            </a:r>
            <a:r>
              <a:rPr lang="en-US" altLang="zh-CN" baseline="0" dirty="0" smtClean="0"/>
              <a:t>, </a:t>
            </a:r>
            <a:r>
              <a:rPr lang="zh-CN" altLang="en-US" baseline="0" dirty="0" smtClean="0"/>
              <a:t>不过</a:t>
            </a:r>
            <a:r>
              <a:rPr lang="en-US" altLang="zh-CN" baseline="0" dirty="0" err="1" smtClean="0"/>
              <a:t>fbx</a:t>
            </a:r>
            <a:r>
              <a:rPr lang="zh-CN" altLang="en-US" baseline="0" dirty="0" smtClean="0"/>
              <a:t>是由</a:t>
            </a:r>
            <a:r>
              <a:rPr lang="en-US" altLang="zh-CN" baseline="0" dirty="0" err="1" smtClean="0"/>
              <a:t>AutoDesk</a:t>
            </a:r>
            <a:r>
              <a:rPr lang="zh-CN" altLang="en-US" baseline="0" dirty="0" smtClean="0"/>
              <a:t>制定的，而</a:t>
            </a:r>
            <a:r>
              <a:rPr lang="en-US" altLang="zh-CN" baseline="0" dirty="0" err="1" smtClean="0"/>
              <a:t>glTF</a:t>
            </a:r>
            <a:r>
              <a:rPr lang="zh-CN" altLang="en-US" baseline="0" dirty="0" smtClean="0"/>
              <a:t>是由</a:t>
            </a:r>
            <a:r>
              <a:rPr lang="en-US" altLang="zh-CN" baseline="0" dirty="0" err="1" smtClean="0"/>
              <a:t>Khronos</a:t>
            </a:r>
            <a:r>
              <a:rPr lang="zh-CN" altLang="en-US" baseline="0" dirty="0" smtClean="0"/>
              <a:t>来维护的，</a:t>
            </a:r>
            <a:r>
              <a:rPr lang="en-US" altLang="zh-CN" baseline="0" dirty="0" err="1" smtClean="0"/>
              <a:t>fbx</a:t>
            </a:r>
            <a:r>
              <a:rPr lang="zh-CN" altLang="en-US" baseline="0" dirty="0" smtClean="0"/>
              <a:t>虽然能够很好的用来交换，</a:t>
            </a:r>
            <a:r>
              <a:rPr lang="en-US" altLang="zh-CN" baseline="0" dirty="0" smtClean="0"/>
              <a:t>mesh, animation</a:t>
            </a:r>
            <a:r>
              <a:rPr lang="zh-CN" altLang="en-US" baseline="0" dirty="0" smtClean="0"/>
              <a:t>数据。但并没有一个好的材质标准。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9834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altLang="zh-CN" dirty="0" err="1" smtClean="0"/>
              <a:t>Gltf</a:t>
            </a:r>
            <a:r>
              <a:rPr lang="zh-CN" altLang="en-US" dirty="0" smtClean="0"/>
              <a:t>的软件支持是非常丰富的，大家从这张图就能看出来。像美术的制作工具。 </a:t>
            </a:r>
            <a:r>
              <a:rPr lang="en-US" altLang="zh-CN" dirty="0" smtClean="0"/>
              <a:t>3ds max</a:t>
            </a:r>
            <a:r>
              <a:rPr lang="zh-CN" altLang="en-US" dirty="0" smtClean="0"/>
              <a:t>、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maya</a:t>
            </a:r>
            <a:r>
              <a:rPr lang="zh-CN" altLang="en-US" baseline="0" dirty="0" smtClean="0"/>
              <a:t>、 </a:t>
            </a:r>
            <a:r>
              <a:rPr lang="en-US" altLang="zh-CN" baseline="0" dirty="0" smtClean="0"/>
              <a:t>blender</a:t>
            </a:r>
            <a:r>
              <a:rPr lang="zh-CN" altLang="en-US" baseline="0" dirty="0" smtClean="0"/>
              <a:t>。比较知名的</a:t>
            </a:r>
            <a:r>
              <a:rPr lang="en-US" altLang="zh-CN" baseline="0" dirty="0" smtClean="0"/>
              <a:t>PBR</a:t>
            </a:r>
            <a:r>
              <a:rPr lang="zh-CN" altLang="en-US" baseline="0" dirty="0" smtClean="0"/>
              <a:t>制作工具</a:t>
            </a:r>
            <a:r>
              <a:rPr lang="en-US" altLang="zh-CN" baseline="0" dirty="0" smtClean="0"/>
              <a:t>Marmoset Tool bag. </a:t>
            </a:r>
            <a:r>
              <a:rPr lang="zh-CN" altLang="en-US" baseline="0" dirty="0" smtClean="0"/>
              <a:t>甚至于 </a:t>
            </a:r>
            <a:r>
              <a:rPr lang="en-US" altLang="zh-CN" baseline="0" dirty="0" smtClean="0"/>
              <a:t>Micro Office,  Visual Studio Code </a:t>
            </a:r>
            <a:r>
              <a:rPr lang="zh-CN" altLang="en-US" baseline="0" dirty="0" smtClean="0"/>
              <a:t>都支持 </a:t>
            </a:r>
            <a:r>
              <a:rPr lang="en-US" altLang="zh-CN" baseline="0" dirty="0" err="1" smtClean="0"/>
              <a:t>gltf</a:t>
            </a:r>
            <a:r>
              <a:rPr lang="en-US" altLang="zh-CN" baseline="0" dirty="0" smtClean="0"/>
              <a:t>. 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zh-CN" altLang="en-US" baseline="0" dirty="0" smtClean="0"/>
              <a:t>另外，所有的知名游戏引擎全都支持</a:t>
            </a:r>
            <a:r>
              <a:rPr lang="en-US" altLang="zh-CN" baseline="0" dirty="0" err="1" smtClean="0"/>
              <a:t>gltf</a:t>
            </a:r>
            <a:r>
              <a:rPr lang="en-US" altLang="zh-CN" baseline="0" dirty="0" smtClean="0"/>
              <a:t>, </a:t>
            </a:r>
            <a:r>
              <a:rPr lang="en-US" altLang="zh-CN" baseline="0" dirty="0" err="1" smtClean="0"/>
              <a:t>Unreal,Unity</a:t>
            </a:r>
            <a:r>
              <a:rPr lang="zh-CN" altLang="en-US" baseline="0" dirty="0" smtClean="0"/>
              <a:t>、</a:t>
            </a:r>
            <a:r>
              <a:rPr lang="en-US" altLang="zh-CN" baseline="0" dirty="0" err="1" smtClean="0"/>
              <a:t>Godot</a:t>
            </a:r>
            <a:r>
              <a:rPr lang="zh-CN" altLang="en-US" baseline="0" dirty="0" smtClean="0"/>
              <a:t>、</a:t>
            </a:r>
            <a:r>
              <a:rPr lang="en-US" altLang="zh-CN" baseline="0" dirty="0" smtClean="0"/>
              <a:t>three.js</a:t>
            </a:r>
            <a:r>
              <a:rPr lang="zh-CN" altLang="en-US" baseline="0" dirty="0" smtClean="0"/>
              <a:t>。所以呢，大家可以放心的去使用</a:t>
            </a:r>
            <a:r>
              <a:rPr lang="en-US" altLang="zh-CN" baseline="0" dirty="0" err="1" smtClean="0"/>
              <a:t>gltf</a:t>
            </a:r>
            <a:r>
              <a:rPr lang="zh-CN" altLang="en-US" baseline="0" dirty="0" smtClean="0"/>
              <a:t>格式。</a:t>
            </a:r>
            <a:endParaRPr lang="en-US" altLang="zh-CN" baseline="0" dirty="0" smtClean="0"/>
          </a:p>
        </p:txBody>
      </p:sp>
    </p:spTree>
    <p:extLst>
      <p:ext uri="{BB962C8B-B14F-4D97-AF65-F5344CB8AC3E}">
        <p14:creationId xmlns:p14="http://schemas.microsoft.com/office/powerpoint/2010/main" val="923433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altLang="zh-CN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Metalic</a:t>
            </a:r>
            <a:r>
              <a:rPr lang="en-US" altLang="zh-CN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Roughness </a:t>
            </a:r>
            <a:r>
              <a:rPr lang="zh-CN" altLang="en-US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材质还是比较简单的，主要由三个输入 基本色、金属度、粗糙度。由两部分组成 漫反射部分，镜面反射部分。 其中镜面反射部分由</a:t>
            </a:r>
            <a:r>
              <a:rPr lang="en-US" altLang="zh-CN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FGD</a:t>
            </a:r>
            <a:r>
              <a:rPr lang="zh-CN" altLang="en-US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三个函数组成，分别是 表面反射率函数、几何体遮挡函数、微表面分布函数、</a:t>
            </a:r>
            <a:endParaRPr lang="en-US" altLang="zh-CN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Diffuse Term</a:t>
            </a:r>
            <a:r>
              <a:rPr lang="en-US" altLang="zh-CN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zh-CN" alt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Surface Reflection Ratio (F)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Geometric Occlusion (G)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altLang="zh-CN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Microfaced</a:t>
            </a:r>
            <a:r>
              <a:rPr lang="en-US" altLang="zh-C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Distribution (D)</a:t>
            </a:r>
            <a:r>
              <a:rPr lang="zh-CN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；</a:t>
            </a:r>
            <a:endParaRPr lang="en-US" altLang="zh-CN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zh-CN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个人认为在以后待魂这种</a:t>
            </a:r>
            <a:r>
              <a:rPr lang="en-US" altLang="zh-CN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3D</a:t>
            </a:r>
            <a:r>
              <a:rPr lang="zh-CN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游戏的开发过程中，大家无论是自愿还是被动，都会接触并且使用</a:t>
            </a:r>
            <a:r>
              <a:rPr lang="en-US" altLang="zh-CN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pbr</a:t>
            </a:r>
            <a:r>
              <a:rPr lang="en-US" altLang="zh-CN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altLang="zh-CN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zh-CN" altLang="en-US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毕竟相对于经典（</a:t>
            </a:r>
            <a:r>
              <a:rPr lang="en-US" altLang="zh-CN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Lambert, Phone, </a:t>
            </a:r>
            <a:r>
              <a:rPr lang="en-US" altLang="zh-CN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Blinn</a:t>
            </a:r>
            <a:r>
              <a:rPr lang="en-US" altLang="zh-CN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-Phone</a:t>
            </a:r>
            <a:r>
              <a:rPr lang="zh-CN" altLang="en-US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）光照模型</a:t>
            </a:r>
            <a:r>
              <a:rPr lang="en-US" altLang="zh-CN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altLang="zh-CN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pbr</a:t>
            </a:r>
            <a:r>
              <a:rPr lang="zh-CN" altLang="en-US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效果要好太多，而且效率也不错。</a:t>
            </a:r>
            <a:endParaRPr lang="en-US" altLang="zh-CN" sz="1100" b="1" i="0" u="none" strike="noStrike" cap="none" baseline="0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zh-CN" altLang="en-US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既然要用，不用就直接用一个标准模型，然后再在此基础上加一些扩展， 比如 </a:t>
            </a:r>
            <a:r>
              <a:rPr lang="en-US" altLang="zh-CN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zh-CN" altLang="en-US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次表面散射， 各相异性高光， 自发光等。</a:t>
            </a:r>
            <a:endParaRPr lang="en-US" altLang="zh-CN" sz="1100" b="1" i="0" u="none" strike="noStrike" cap="none" baseline="0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altLang="zh-CN" sz="1100" b="1" i="0" u="none" strike="noStrike" cap="none" baseline="0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altLang="zh-CN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Ok</a:t>
            </a:r>
            <a:r>
              <a:rPr lang="zh-CN" altLang="en-US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，我们介绍了</a:t>
            </a:r>
            <a:r>
              <a:rPr lang="en-US" altLang="zh-CN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gltf</a:t>
            </a:r>
            <a:r>
              <a:rPr lang="zh-CN" altLang="en-US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标准的</a:t>
            </a:r>
            <a:r>
              <a:rPr lang="en-US" altLang="zh-CN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pbr</a:t>
            </a:r>
            <a:r>
              <a:rPr lang="en-US" altLang="zh-CN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altLang="zh-CN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Metalic</a:t>
            </a:r>
            <a:r>
              <a:rPr lang="en-US" altLang="zh-CN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Roughness .</a:t>
            </a:r>
            <a:r>
              <a:rPr lang="zh-CN" altLang="en-US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我们在待魂中做了选人界面。</a:t>
            </a:r>
            <a:endParaRPr lang="en-US" altLang="zh-CN" sz="1100" b="1" i="0" u="none" strike="noStrike" cap="none" baseline="0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altLang="zh-CN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8189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8769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pdfs.semanticscholar.org/presentation/2373/84bd0d58bf0b524271ebf3310cd02193871f.pdf" TargetMode="Externa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hyperlink" Target="https://www.cs.utah.edu/~emilp/papers/ToneCtrlHatching.pdf" TargetMode="External"/><Relationship Id="rId4" Type="http://schemas.openxmlformats.org/officeDocument/2006/relationships/hyperlink" Target="http://hhoppe.com/hatching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hyperlink" Target="https://github.com/KhronosGroup/glTF-WebGL-PBR.git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github.khronos.org/glTF-WebGL-PB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CGDC底板制作-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-11430"/>
            <a:ext cx="6870859" cy="515493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626107" y="2407444"/>
            <a:ext cx="60245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000" b="1" dirty="0">
                <a:solidFill>
                  <a:schemeClr val="bg1"/>
                </a:solidFill>
              </a:rPr>
              <a:t>侍</a:t>
            </a:r>
            <a:r>
              <a:rPr lang="zh-CN" altLang="zh-CN" sz="3000" b="1" dirty="0" smtClean="0">
                <a:solidFill>
                  <a:schemeClr val="bg1"/>
                </a:solidFill>
              </a:rPr>
              <a:t>魂优化</a:t>
            </a:r>
            <a:r>
              <a:rPr lang="zh-CN" altLang="en-US" sz="3000" b="1" dirty="0" smtClean="0">
                <a:solidFill>
                  <a:schemeClr val="bg1"/>
                </a:solidFill>
              </a:rPr>
              <a:t>方案分享</a:t>
            </a:r>
            <a:endParaRPr lang="zh-CN" altLang="zh-CN" sz="3000" dirty="0">
              <a:solidFill>
                <a:schemeClr val="bg1"/>
              </a:solidFill>
            </a:endParaRPr>
          </a:p>
          <a:p>
            <a:pPr algn="ctr"/>
            <a:endParaRPr lang="zh-CN" altLang="zh-CN" sz="3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463988" y="3651870"/>
            <a:ext cx="275430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乐道互动侍魂项目组  刘亮</a:t>
            </a:r>
            <a:endParaRPr lang="en-US" altLang="zh-CN" sz="1050" dirty="0"/>
          </a:p>
          <a:p>
            <a:r>
              <a:rPr lang="en-US" altLang="zh-CN" sz="1050" dirty="0"/>
              <a:t>                         2018.8.3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20986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76737" y="51370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926926" y="624605"/>
            <a:ext cx="184731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26926" y="177243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821859" y="1675795"/>
            <a:ext cx="3474028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次表面散射（皮肤、蜡烛等）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各相异性高光（头发、金属）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en-US" altLang="zh-CN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HDR</a:t>
            </a: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Bloom</a:t>
            </a: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等后处理效果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45795" y="854310"/>
            <a:ext cx="19880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扩展 </a:t>
            </a:r>
            <a:r>
              <a:rPr lang="en-US" altLang="zh-CN" sz="20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gLTF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PBR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038" y="821485"/>
            <a:ext cx="3219537" cy="311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6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渲染效果优化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非真实渲染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Economica"/>
              <a:sym typeface="Econom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024000" y="1585399"/>
            <a:ext cx="5210107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轮廓线渲染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卡通风格渲染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素描风格渲染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767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76737" y="51370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926926" y="624605"/>
            <a:ext cx="184731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26926" y="177243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835563" y="979899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轮廓线渲染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6926" y="1772433"/>
            <a:ext cx="26258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边缘轮廓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内部纹理轮廓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使用顶点与摄像机距离调整轮廓线粗细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825" y="1506008"/>
            <a:ext cx="5251375" cy="215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78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76737" y="51370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926926" y="624605"/>
            <a:ext cx="184731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26926" y="177243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541" y="745015"/>
            <a:ext cx="2325453" cy="313985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77235" y="1106086"/>
            <a:ext cx="3816816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把光照计算的漫反射结果及阴影计算结果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（连续的明暗变化值），映射</a:t>
            </a: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到有限离散的几个颜色值（暗部、亮</a:t>
            </a: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部、高光部分）。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暗部区域纹理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亮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部颜色</a:t>
            </a: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纹理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暗部颜色</a:t>
            </a: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纹理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77235" y="5651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卡通风格渲染</a:t>
            </a:r>
            <a:endParaRPr lang="en-US" altLang="zh-CN" sz="2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45795" y="4332777"/>
            <a:ext cx="7548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https://pdfs.semanticscholar.org/presentation/2373/84bd0d58bf0b524271ebf3310cd02193871f.pdf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947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76737" y="51370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926926" y="624605"/>
            <a:ext cx="184731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50570" y="1111638"/>
            <a:ext cx="4053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根据光照计算的漫反射结果，选择使用不同的</a:t>
            </a:r>
            <a:r>
              <a:rPr lang="en-US" altLang="zh-CN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Tonal Art Map </a:t>
            </a: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组合。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0932" y="653459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素描风格渲染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5795" y="4347962"/>
            <a:ext cx="58881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http://hhoppe.com/hatching.pdf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hlinkClick r:id="rId5"/>
            </a:endParaRPr>
          </a:p>
          <a:p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://www.cs.utah.edu/~emilp/papers/ToneCtrlHatching.pdf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38794" y="3921755"/>
            <a:ext cx="46682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色调艺术贴图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(Tonal Art Map – Real Time Hatching)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2" y="1757969"/>
            <a:ext cx="6606835" cy="207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1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76737" y="51370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926926" y="624605"/>
            <a:ext cx="184731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26" y="100188"/>
            <a:ext cx="7174737" cy="42543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034863" y="4454711"/>
            <a:ext cx="5499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不同的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Tonal Art Map 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得到不同的结果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(Real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Time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Hatching)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599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渲染效果优化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014000" y="914400"/>
            <a:ext cx="3608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Economica"/>
                <a:sym typeface="Economica"/>
              </a:rPr>
              <a:t>使用宏定义快速实现材质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Economica"/>
                <a:sym typeface="Economica"/>
              </a:rPr>
              <a:t>LOD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Economica"/>
              <a:sym typeface="Econom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024000" y="1584000"/>
            <a:ext cx="5210107" cy="3488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在游戏的开发过程中，对材质的要求是多种多样的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dirty="0"/>
              <a:t>其中存在着大量的</a:t>
            </a:r>
            <a:r>
              <a:rPr lang="zh-CN" altLang="en-US" dirty="0" smtClean="0"/>
              <a:t>宏定义</a:t>
            </a:r>
            <a:r>
              <a:rPr lang="zh-CN" altLang="en-US" dirty="0"/>
              <a:t>，</a:t>
            </a:r>
            <a:r>
              <a:rPr lang="zh-CN" altLang="en-US" dirty="0" smtClean="0"/>
              <a:t>如果</a:t>
            </a:r>
            <a:r>
              <a:rPr lang="zh-CN" altLang="en-US" dirty="0"/>
              <a:t>对所有角色全部开启所有功能的话，不仅因为要设置的参数多增加工作量，而且影响游戏效率</a:t>
            </a:r>
            <a:r>
              <a:rPr lang="zh-CN" altLang="en-US" dirty="0" smtClean="0"/>
              <a:t>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spcBef>
                <a:spcPts val="1600"/>
              </a:spcBef>
              <a:buFont typeface="Wingdings" panose="05000000000000000000" pitchFamily="2" charset="2"/>
              <a:buChar char="n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角色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应该在高级设置中支持阴影，在低级设置中关闭阴影。</a:t>
            </a:r>
          </a:p>
          <a:p>
            <a:pPr marL="285750" lvl="0" indent="-285750">
              <a:spcBef>
                <a:spcPts val="1600"/>
              </a:spcBef>
              <a:buFont typeface="Wingdings" panose="05000000000000000000" pitchFamily="2" charset="2"/>
              <a:buChar char="n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角色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要求支持皮肤换色功能，怪物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NPC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不需求，或者角色未应用变色功能。</a:t>
            </a:r>
          </a:p>
          <a:p>
            <a:pPr marL="285750" lvl="0" indent="-285750">
              <a:spcBef>
                <a:spcPts val="1600"/>
              </a:spcBef>
              <a:buFont typeface="Wingdings" panose="05000000000000000000" pitchFamily="2" charset="2"/>
              <a:buChar char="n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BOSS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怪物应该支持高亮描边，小怪不需要。</a:t>
            </a:r>
          </a:p>
          <a:p>
            <a:pPr marL="285750" lvl="0" indent="-285750">
              <a:spcBef>
                <a:spcPts val="1600"/>
              </a:spcBef>
              <a:buFont typeface="Wingdings" panose="05000000000000000000" pitchFamily="2" charset="2"/>
              <a:buChar char="n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高级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效果应该支持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IBL,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实现很棒的镜反效果，低画质下不需要。</a:t>
            </a:r>
          </a:p>
          <a:p>
            <a:pPr marL="285750" lvl="0" indent="-285750">
              <a:spcBef>
                <a:spcPts val="1600"/>
              </a:spcBef>
              <a:buFont typeface="Wingdings" panose="05000000000000000000" pitchFamily="2" charset="2"/>
              <a:buChar char="n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角色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头发要支持各向异性高光，身体其它部位不需要。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517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76737" y="51370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92894" y="606041"/>
            <a:ext cx="5323893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24292E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https://github.com/KhronosGroup/glTF-WebGL-PBR.git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 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26926" y="177243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27" y="1019331"/>
            <a:ext cx="6298576" cy="379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205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渲染效果优化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014000" y="914400"/>
            <a:ext cx="3608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Economica"/>
                <a:sym typeface="Economica"/>
              </a:rPr>
              <a:t>使用宏定义快速实现材质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Economica"/>
                <a:sym typeface="Economica"/>
              </a:rPr>
              <a:t>LOD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Economica"/>
              <a:sym typeface="Econom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024000" y="1584000"/>
            <a:ext cx="52101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通过运行期设置宏定义，动态修改着色器源代码，重编译生成新的材质实例。从而实现材质功能的动态开关。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解决了材质组合爆炸的问题，减少材质编写人员的工作量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程序可以根据结点类型以及结点与摄像机距离动态更改宏定义，使得渲染结点可以很好的实现材质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LOD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，最终提升游戏的整体性能。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932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内存优化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74728" y="1585399"/>
            <a:ext cx="5210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dirty="0" smtClean="0"/>
              <a:t>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内存映射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Google Shape;119;p22"/>
          <p:cNvSpPr txBox="1">
            <a:spLocks/>
          </p:cNvSpPr>
          <p:nvPr/>
        </p:nvSpPr>
        <p:spPr>
          <a:xfrm>
            <a:off x="3024000" y="1584000"/>
            <a:ext cx="5802163" cy="23281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内存映射文件，把硬盘上文件映射到物理内存，然后操作这块物理内存就是在操作实际的硬盘空间，不需要经过内核态传递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声音资源：完全位于内存中，可降低到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0M</a:t>
            </a: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动画：完全位于内存中，可降低至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0M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模型：部分位于内存中，可保证不占用内存</a:t>
            </a:r>
          </a:p>
          <a:p>
            <a:pPr marL="285750" indent="-285750">
              <a:spcBef>
                <a:spcPts val="1600"/>
              </a:spcBef>
              <a:buFont typeface="Wingdings" panose="05000000000000000000" pitchFamily="2" charset="2"/>
              <a:buChar char="n"/>
            </a:pPr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纹理：占用显存，内存占用低。</a:t>
            </a:r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zh-CN" altLang="en-US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3121436" y="4181591"/>
            <a:ext cx="4493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注意：使用内存映射后，资源无法压缩</a:t>
            </a:r>
            <a:r>
              <a:rPr lang="zh-CN" altLang="en-US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，端大小增加。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588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9600" y="2700000"/>
            <a:ext cx="216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待魂</a:t>
            </a:r>
            <a:endParaRPr lang="en-US" altLang="zh-CN" sz="2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优化方案分享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108302" y="1832966"/>
            <a:ext cx="515090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游戏简介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渲染效果优化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内存优化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渲染性能优化</a:t>
            </a: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sz="1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能耗优化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278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内存优化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配置表优化(gbeans)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Google Shape;119;p22"/>
          <p:cNvSpPr txBox="1">
            <a:spLocks/>
          </p:cNvSpPr>
          <p:nvPr/>
        </p:nvSpPr>
        <p:spPr>
          <a:xfrm>
            <a:off x="3024000" y="1584000"/>
            <a:ext cx="5802163" cy="3137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Gbeans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是待魂使用的配置表方案，由策划决定数值类型并以</a:t>
            </a: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Execl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为主要配表工具进行开发，最后生成对应的加载代码与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Bin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文件供程序使用。类似于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google protocol-buffers</a:t>
            </a:r>
          </a:p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Gbeans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号快速定位数据位置，只在需要数据的时候才执行加载。无需像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xml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加载整张表，加载速度快，内存占用低。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生成的代码拥有类型信息和必要的逻辑代码，减少程序工作量，并且大大降低出错概率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9790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内存优化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10160" y="962350"/>
            <a:ext cx="3829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通用分页系统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(Scene Streamer)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Google Shape;119;p22"/>
          <p:cNvSpPr txBox="1">
            <a:spLocks/>
          </p:cNvSpPr>
          <p:nvPr/>
        </p:nvSpPr>
        <p:spPr>
          <a:xfrm>
            <a:off x="3024000" y="1584000"/>
            <a:ext cx="5802163" cy="3137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Scene Streamer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，把大世界划分为虚拟块进行管理。游戏异步加载位于主角一定范围内的场景资源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，从而降低了内存使用量，以及游戏内需要更新的结点量，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使得待魂支持更大场景。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渲染结点时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，结点使用不包含位移的世界矩阵，摄像机使用相对于结点位置的世界矩阵。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使得传入到</a:t>
            </a: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shader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中的位移参数为摄像机相对于结点的相对坐标数据。解决浮点数精度不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足导致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渲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染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</a:p>
        </p:txBody>
      </p:sp>
    </p:spTree>
    <p:extLst>
      <p:ext uri="{BB962C8B-B14F-4D97-AF65-F5344CB8AC3E}">
        <p14:creationId xmlns:p14="http://schemas.microsoft.com/office/powerpoint/2010/main" val="319785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场景筛选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Google Shape;119;p22"/>
          <p:cNvSpPr txBox="1">
            <a:spLocks/>
          </p:cNvSpPr>
          <p:nvPr/>
        </p:nvSpPr>
        <p:spPr>
          <a:xfrm>
            <a:off x="3024000" y="1584000"/>
            <a:ext cx="5802163" cy="3137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Wingdings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四叉树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平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截头体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筛选：可见性剔除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分层距离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筛选：根据物件重要性设置可见距离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遮挡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剔除：硬件遮挡剔除或软光栅遮挡剔除。使用更小的渲染目标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(320x240)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，使用包围盒进行遮挡判断。软光栅遮挡剔除可以辅助实现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Tile Based Lighting,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进而实现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Forward+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渲染框架。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zh-CN" altLang="en-US" sz="2400" dirty="0"/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ea typeface="微软雅黑" panose="020B0503020204020204" pitchFamily="34" charset="-122"/>
              </a:rPr>
              <a:t>渲染性能优化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620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批次合并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Google Shape;119;p22"/>
          <p:cNvSpPr txBox="1">
            <a:spLocks/>
          </p:cNvSpPr>
          <p:nvPr/>
        </p:nvSpPr>
        <p:spPr>
          <a:xfrm>
            <a:off x="2776092" y="1358679"/>
            <a:ext cx="5802163" cy="3137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合并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草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小物件、粒子系统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可破坏物使用动画模型、使用刚体控制骨骼结点。在一个批次内实现破碎物渲染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实例化：</a:t>
            </a:r>
            <a:r>
              <a:rPr lang="en-US" altLang="zh-CN" sz="1800" b="1" dirty="0" err="1" smtClean="0"/>
              <a:t>glDrawArraysInstanced</a:t>
            </a:r>
            <a:r>
              <a:rPr lang="zh-CN" altLang="en-US" sz="1800" b="1" dirty="0" smtClean="0"/>
              <a:t>、   </a:t>
            </a:r>
            <a:r>
              <a:rPr lang="en-US" altLang="zh-CN" sz="1800" b="1" dirty="0" err="1" smtClean="0"/>
              <a:t>glDrawElementsInstanced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批次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合并：根据渲染层级与覆盖关系动态合并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zh-CN" altLang="en-US" sz="2400" dirty="0"/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ea typeface="微软雅黑" panose="020B0503020204020204" pitchFamily="34" charset="-122"/>
              </a:rPr>
              <a:t>渲染性能优化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322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72812" y="875035"/>
            <a:ext cx="30059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根据层级材质与遮挡关系</a:t>
            </a:r>
            <a:endParaRPr lang="en-US" altLang="zh-CN" sz="20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合并</a:t>
            </a:r>
            <a:r>
              <a:rPr lang="en-US" altLang="zh-CN" sz="2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575" y="875035"/>
            <a:ext cx="2595399" cy="339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15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降低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数据传输</a:t>
            </a:r>
            <a:r>
              <a:rPr lang="en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带宽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Google Shape;119;p22"/>
          <p:cNvSpPr txBox="1">
            <a:spLocks/>
          </p:cNvSpPr>
          <p:nvPr/>
        </p:nvSpPr>
        <p:spPr>
          <a:xfrm>
            <a:off x="3024000" y="1584000"/>
            <a:ext cx="5802163" cy="3137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前向渲染还是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延迟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渲染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后处理合并</a:t>
            </a:r>
            <a:endParaRPr lang="en-US" altLang="zh-CN" dirty="0" smtClean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纹理</a:t>
            </a:r>
            <a:r>
              <a:rPr lang="zh-CN" altLang="en-US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压缩</a:t>
            </a:r>
            <a:endParaRPr lang="en-US" altLang="zh-CN" dirty="0" smtClean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G11R11B10</a:t>
            </a:r>
            <a:r>
              <a:rPr lang="zh-CN" altLang="en-US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格式</a:t>
            </a:r>
            <a:endParaRPr lang="en-US" altLang="zh-CN" dirty="0" smtClean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降低渲染目标</a:t>
            </a:r>
            <a:r>
              <a:rPr lang="zh-CN" altLang="en-US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大小：使用更小的渲染目标</a:t>
            </a:r>
            <a:endParaRPr lang="zh-CN" altLang="en-US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zh-CN" altLang="en-US" sz="24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24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24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en-US" altLang="zh-CN" sz="2400" dirty="0" smtClean="0"/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zh-CN" altLang="en-US" sz="2400" dirty="0"/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ea typeface="微软雅黑" panose="020B0503020204020204" pitchFamily="34" charset="-122"/>
              </a:rPr>
              <a:t>渲染性能优化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946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特效优化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（像素填充率）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Google Shape;119;p22"/>
          <p:cNvSpPr txBox="1">
            <a:spLocks/>
          </p:cNvSpPr>
          <p:nvPr/>
        </p:nvSpPr>
        <p:spPr>
          <a:xfrm>
            <a:off x="3024000" y="1584000"/>
            <a:ext cx="5802163" cy="3137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特效</a:t>
            </a:r>
            <a:r>
              <a:rPr lang="zh-CN" altLang="en-US" sz="18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层优先级</a:t>
            </a:r>
            <a:r>
              <a:rPr lang="zh-CN" altLang="en-US" sz="1800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  <a:endParaRPr lang="en-US" altLang="zh-CN" sz="1800" dirty="0" smtClean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限制粒子最大数量</a:t>
            </a:r>
            <a:endParaRPr lang="en-US" altLang="zh-CN" sz="1800" dirty="0" smtClean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特效批次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合并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根据纹理透明度生成几何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体，扣除纯透明区域，减少像素重绘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2000" dirty="0"/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20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en-US" altLang="zh-CN" sz="2000" dirty="0" smtClean="0"/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zh-CN" altLang="en-US" sz="36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36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36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en-US" altLang="zh-CN" sz="3600" dirty="0" smtClean="0"/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zh-CN" altLang="en-US" sz="3600" dirty="0"/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3600" dirty="0"/>
          </a:p>
        </p:txBody>
      </p:sp>
      <p:sp>
        <p:nvSpPr>
          <p:cNvPr id="9" name="文本框 8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ea typeface="微软雅黑" panose="020B0503020204020204" pitchFamily="34" charset="-122"/>
              </a:rPr>
              <a:t>渲染性能</a:t>
            </a:r>
            <a:r>
              <a:rPr lang="zh-CN" altLang="en-US" sz="2000" b="1" dirty="0" smtClean="0">
                <a:ea typeface="微软雅黑" panose="020B0503020204020204" pitchFamily="34" charset="-122"/>
              </a:rPr>
              <a:t>优化</a:t>
            </a:r>
            <a:endParaRPr lang="en-US" altLang="zh-CN" sz="2000" b="1" dirty="0" smtClean="0">
              <a:ea typeface="微软雅黑" panose="020B0503020204020204" pitchFamily="34" charset="-122"/>
            </a:endParaRPr>
          </a:p>
          <a:p>
            <a:pPr algn="ctr"/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1687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ea typeface="微软雅黑" panose="020B0503020204020204" pitchFamily="34" charset="-122"/>
              </a:rPr>
              <a:t>能耗优化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Google Shape;119;p22"/>
          <p:cNvSpPr txBox="1">
            <a:spLocks/>
          </p:cNvSpPr>
          <p:nvPr/>
        </p:nvSpPr>
        <p:spPr>
          <a:xfrm>
            <a:off x="3024000" y="1584000"/>
            <a:ext cx="5802163" cy="3137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帧率限制 </a:t>
            </a:r>
            <a:r>
              <a:rPr lang="en-US" altLang="zh-CN" sz="1800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1800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800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45</a:t>
            </a:r>
            <a:r>
              <a:rPr lang="zh-CN" altLang="en-US" sz="1800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800" dirty="0" smtClean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空闲时以更低帧率运行</a:t>
            </a: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空闲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时降低屏幕亮度</a:t>
            </a: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2000" dirty="0"/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20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en-US" altLang="zh-CN" sz="2000" dirty="0" smtClean="0"/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zh-CN" altLang="en-US" sz="36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36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36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en-US" altLang="zh-CN" sz="3600" dirty="0" smtClean="0"/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zh-CN" altLang="en-US" sz="3600" dirty="0"/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3600" dirty="0"/>
          </a:p>
        </p:txBody>
      </p:sp>
      <p:sp>
        <p:nvSpPr>
          <p:cNvPr id="9" name="文本框 8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ea typeface="微软雅黑" panose="020B0503020204020204" pitchFamily="34" charset="-122"/>
              </a:rPr>
              <a:t>能耗优化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7550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Google Shape;119;p22"/>
          <p:cNvSpPr txBox="1">
            <a:spLocks/>
          </p:cNvSpPr>
          <p:nvPr/>
        </p:nvSpPr>
        <p:spPr>
          <a:xfrm>
            <a:off x="3024000" y="1584000"/>
            <a:ext cx="5802163" cy="3137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Nvidia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Nsight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(Windows PC)</a:t>
            </a: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Xcode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内存占用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内存泄漏、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占比、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GPU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Snapdragon Profiler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（高通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,Android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行期</a:t>
            </a: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TimeProfiler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（解决线上游戏的性能问题）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2000" dirty="0"/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20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en-US" altLang="zh-CN" sz="2000" dirty="0" smtClean="0"/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zh-CN" altLang="en-US" sz="36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36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3600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en-US" altLang="zh-CN" sz="3600" dirty="0" smtClean="0"/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zh-CN" altLang="en-US" sz="3600" dirty="0"/>
          </a:p>
          <a:p>
            <a:pPr marL="342900" indent="-34290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l"/>
            </a:pPr>
            <a:endParaRPr lang="zh-CN" altLang="en-US" sz="3600" dirty="0"/>
          </a:p>
        </p:txBody>
      </p:sp>
      <p:sp>
        <p:nvSpPr>
          <p:cNvPr id="9" name="文本框 8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ea typeface="微软雅黑" panose="020B0503020204020204" pitchFamily="34" charset="-122"/>
              </a:rPr>
              <a:t>能耗优化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005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917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游戏简介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22187" y="1584000"/>
            <a:ext cx="496012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侍魂：胧月传说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是一款由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SNK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授权，乐道互动研发的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大型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3DARPG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手机游戏，游戏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采用乐道自研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游戏引擎进行开发，以武士道文化为核心，强调战斗打击感和动作感，突出日式和风美术风格，并使用侍魂格斗系列游戏既有世界观和人物设定，营造一个以日本幕府末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年为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原型的大世界。在游戏中，玩家们将扮演江户时代的武士豪杰，和侍魂原著经典角色们一同踏上冒险的旅程，阻止黑暗神的邪恶计划，拯救世界。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25951" y="644685"/>
            <a:ext cx="2880000" cy="396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4375320" y="91575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游戏简介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984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00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924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9600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渲染效果优化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待魂主要材质类型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Economica"/>
              <a:sym typeface="Econom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024000" y="1585399"/>
            <a:ext cx="5210107" cy="1549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glTF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材质标准的</a:t>
            </a: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pbr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0" indent="-285750"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非真实渲染。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43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2587" y="1960367"/>
            <a:ext cx="1670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待魂：胧月传说</a:t>
            </a:r>
            <a:r>
              <a:rPr lang="en-US" altLang="zh-CN" b="1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8046" y="2700000"/>
            <a:ext cx="2160000" cy="43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渲染效果优化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374000" y="914400"/>
            <a:ext cx="288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基于gLTF标准的PBR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cs typeface="Economica"/>
              <a:sym typeface="Econom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024000" y="1585399"/>
            <a:ext cx="521010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gLTF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2.0 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于 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月正式发布。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gLTF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是一种得到广泛支持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内容的格式标准。类似于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JPEG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图像标准。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gLTF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2.0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定义了 </a:t>
            </a: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Metalic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Roughness 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材质标准。具有丰富的文档、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源码、扩展支持 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Specular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Glossiness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材质标准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内容资源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学习难度低。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可以打造连贯一致的工作流，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3ds Max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Maya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Blender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Unreal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等都可以得到几乎一致的渲染效果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961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9" y="1008287"/>
            <a:ext cx="8895644" cy="35350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48356" y="385492"/>
            <a:ext cx="3270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glTF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is the "JPEG of 3D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520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072" y="944380"/>
            <a:ext cx="7645400" cy="392346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52072" y="468672"/>
            <a:ext cx="49696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COLLADA and 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glTF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3D Asset Formats</a:t>
            </a:r>
          </a:p>
        </p:txBody>
      </p:sp>
    </p:spTree>
    <p:extLst>
      <p:ext uri="{BB962C8B-B14F-4D97-AF65-F5344CB8AC3E}">
        <p14:creationId xmlns:p14="http://schemas.microsoft.com/office/powerpoint/2010/main" val="3073246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63255" y="501041"/>
            <a:ext cx="42755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http://github.khronos.org/glTF-WebGL-PBR/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822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2448</TotalTime>
  <Words>4800</Words>
  <Application>Microsoft Office PowerPoint</Application>
  <PresentationFormat>全屏显示(16:9)</PresentationFormat>
  <Paragraphs>251</Paragraphs>
  <Slides>30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7" baseType="lpstr">
      <vt:lpstr>Arial</vt:lpstr>
      <vt:lpstr>宋体</vt:lpstr>
      <vt:lpstr>微软雅黑</vt:lpstr>
      <vt:lpstr>Wingdings</vt:lpstr>
      <vt:lpstr>Economica</vt:lpstr>
      <vt:lpstr>Open Sans</vt:lpstr>
      <vt:lpstr>Luxe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待魂:胧月传说</dc:title>
  <dc:creator>blab</dc:creator>
  <cp:lastModifiedBy>albert</cp:lastModifiedBy>
  <cp:revision>424</cp:revision>
  <dcterms:modified xsi:type="dcterms:W3CDTF">2018-07-25T17:56:48Z</dcterms:modified>
</cp:coreProperties>
</file>